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01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6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19.02.2021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5077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19.02.2021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827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19.02.2021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8250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19.02.2021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5780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19.02.2021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155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19.02.2021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183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19.02.2021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704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19.02.2021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2149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19.02.2021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6122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19.02.2021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1199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19.02.2021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618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4B948-8576-4AF9-A954-402CBD1F68F9}" type="datetimeFigureOut">
              <a:rPr lang="de-DE" smtClean="0"/>
              <a:t>19.02.2021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778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257175"/>
            <a:ext cx="9144000" cy="3252788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Projekt Schrittmotor mit Siebensegmentanzeige und analoger Geschwindigkeitsvorgabe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Multifunctionshield + </a:t>
            </a:r>
            <a:r>
              <a:rPr lang="de-DE" dirty="0" err="1" smtClean="0"/>
              <a:t>Schrittmotorshield</a:t>
            </a:r>
            <a:endParaRPr lang="de-DE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8946" y="3378086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13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882"/>
    </mc:Choice>
    <mc:Fallback>
      <p:transition spd="slow" advTm="118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2201910" y="3749869"/>
            <a:ext cx="2919080" cy="1595679"/>
          </a:xfrm>
          <a:prstGeom prst="borderCallout1">
            <a:avLst>
              <a:gd name="adj1" fmla="val 38074"/>
              <a:gd name="adj2" fmla="val 99483"/>
              <a:gd name="adj3" fmla="val 61859"/>
              <a:gd name="adj4" fmla="val 113557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4999 bedeutet eine Periode von 5000 * 10µs =50ms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737" y="472042"/>
            <a:ext cx="5631290" cy="6300898"/>
          </a:xfrm>
          <a:prstGeom prst="rect">
            <a:avLst/>
          </a:prstGeom>
        </p:spPr>
      </p:pic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70611" y="4757811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7572333" y="5511340"/>
            <a:ext cx="1901276" cy="230241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26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998"/>
    </mc:Choice>
    <mc:Fallback>
      <p:transition spd="slow" advTm="149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2786" y="993954"/>
            <a:ext cx="5917992" cy="456677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602856" y="3707339"/>
            <a:ext cx="2919080" cy="1595679"/>
          </a:xfrm>
          <a:prstGeom prst="borderCallout1">
            <a:avLst>
              <a:gd name="adj1" fmla="val 93"/>
              <a:gd name="adj2" fmla="val 100940"/>
              <a:gd name="adj3" fmla="val -24764"/>
              <a:gd name="adj4" fmla="val 111007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Übersetzen nicht vergessen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21085" y="727963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4667909" y="1241902"/>
            <a:ext cx="453081" cy="448675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817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1"/>
    </mc:Choice>
    <mc:Fallback>
      <p:transition spd="slow" advTm="60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86032" y="1070465"/>
            <a:ext cx="2919080" cy="1173006"/>
          </a:xfrm>
          <a:prstGeom prst="borderCallout1">
            <a:avLst>
              <a:gd name="adj1" fmla="val 92460"/>
              <a:gd name="adj2" fmla="val 100576"/>
              <a:gd name="adj3" fmla="val 98116"/>
              <a:gd name="adj4" fmla="val 107365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TIM2 auswählen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283509" y="781214"/>
            <a:ext cx="89084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hadc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HAL_ADC_Start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	R4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,=GPIOC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R5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,#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10	</a:t>
            </a:r>
            <a:r>
              <a:rPr lang="de-DE" sz="2400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sz="2400" dirty="0">
                <a:solidFill>
                  <a:srgbClr val="3F7F5F"/>
                </a:solidFill>
                <a:latin typeface="Consolas" panose="020B0609020204030204" pitchFamily="49" charset="0"/>
              </a:rPr>
              <a:t>Geschwindigkeit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R6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,=GPIOA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R8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TIM2	</a:t>
            </a:r>
            <a:r>
              <a:rPr lang="de-DE" sz="2400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sz="2400" b="1" dirty="0" err="1">
                <a:solidFill>
                  <a:srgbClr val="3F7F5F"/>
                </a:solidFill>
                <a:latin typeface="Consolas" panose="020B0609020204030204" pitchFamily="49" charset="0"/>
              </a:rPr>
              <a:t>Timerauswahl</a:t>
            </a:r>
            <a:endParaRPr lang="de-DE" sz="2400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,#1</a:t>
            </a: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,[R8,CR1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de-DE" sz="2400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R0=1 setzt CEN auf 1</a:t>
            </a: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,[R8,CNT]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//Counter startet bei 1</a:t>
            </a:r>
          </a:p>
          <a:p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hadc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HAL_ADC_GetValue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strh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,[R8,ARR]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//AD-Wandelwert =&gt; </a:t>
            </a:r>
            <a:r>
              <a:rPr lang="de-DE" sz="2400" b="1" dirty="0" err="1">
                <a:solidFill>
                  <a:srgbClr val="3F7F5F"/>
                </a:solidFill>
                <a:latin typeface="Consolas" panose="020B0609020204030204" pitchFamily="49" charset="0"/>
              </a:rPr>
              <a:t>Autoreload</a:t>
            </a:r>
            <a:endParaRPr lang="de-DE" sz="2400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R5,R0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57775" y="2322680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4261704" y="3006907"/>
            <a:ext cx="5254436" cy="384880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832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732"/>
    </mc:Choice>
    <mc:Fallback>
      <p:transition spd="slow" advTm="197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86032" y="1070464"/>
            <a:ext cx="2285028" cy="2672195"/>
          </a:xfrm>
          <a:prstGeom prst="borderCallout1">
            <a:avLst>
              <a:gd name="adj1" fmla="val 92460"/>
              <a:gd name="adj2" fmla="val 100576"/>
              <a:gd name="adj3" fmla="val 89760"/>
              <a:gd name="adj4" fmla="val 109692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Eine 1 im </a:t>
            </a:r>
            <a:r>
              <a:rPr lang="de-DE" sz="2400" dirty="0" err="1" smtClean="0">
                <a:solidFill>
                  <a:srgbClr val="FF0000"/>
                </a:solidFill>
              </a:rPr>
              <a:t>Controlregister</a:t>
            </a:r>
            <a:r>
              <a:rPr lang="de-DE" sz="2400" dirty="0" smtClean="0">
                <a:solidFill>
                  <a:srgbClr val="FF0000"/>
                </a:solidFill>
              </a:rPr>
              <a:t> 1 (CR1) setzt das Counter </a:t>
            </a:r>
            <a:r>
              <a:rPr lang="de-DE" sz="2400" dirty="0" err="1" smtClean="0">
                <a:solidFill>
                  <a:srgbClr val="FF0000"/>
                </a:solidFill>
              </a:rPr>
              <a:t>Enable</a:t>
            </a:r>
            <a:r>
              <a:rPr lang="de-DE" sz="2400" dirty="0" smtClean="0">
                <a:solidFill>
                  <a:srgbClr val="FF0000"/>
                </a:solidFill>
              </a:rPr>
              <a:t> Bit (CEN) auf 1 und startet den Timer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283509" y="781214"/>
            <a:ext cx="89084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hadc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HAL_ADC_Start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	R4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,=GPIOC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R5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,#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10	</a:t>
            </a:r>
            <a:r>
              <a:rPr lang="de-DE" sz="2400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sz="2400" dirty="0">
                <a:solidFill>
                  <a:srgbClr val="3F7F5F"/>
                </a:solidFill>
                <a:latin typeface="Consolas" panose="020B0609020204030204" pitchFamily="49" charset="0"/>
              </a:rPr>
              <a:t>Geschwindigkeit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R6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,=GPIOA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R8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TIM2	</a:t>
            </a:r>
            <a:r>
              <a:rPr lang="de-DE" sz="2400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sz="2400" b="1" dirty="0" err="1">
                <a:solidFill>
                  <a:srgbClr val="3F7F5F"/>
                </a:solidFill>
                <a:latin typeface="Consolas" panose="020B0609020204030204" pitchFamily="49" charset="0"/>
              </a:rPr>
              <a:t>Timerauswahl</a:t>
            </a:r>
            <a:endParaRPr lang="de-DE" sz="2400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,#1</a:t>
            </a: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,[R8,CR1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de-DE" sz="2400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R0=1 setzt CEN auf 1</a:t>
            </a: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,[R8,CNT]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//Counter startet bei 1</a:t>
            </a:r>
          </a:p>
          <a:p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hadc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HAL_ADC_GetValue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strh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,[R8,ARR]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//AD-Wandelwert =&gt; </a:t>
            </a:r>
            <a:r>
              <a:rPr lang="de-DE" sz="2400" b="1" dirty="0" err="1">
                <a:solidFill>
                  <a:srgbClr val="3F7F5F"/>
                </a:solidFill>
                <a:latin typeface="Consolas" panose="020B0609020204030204" pitchFamily="49" charset="0"/>
              </a:rPr>
              <a:t>Autoreload</a:t>
            </a:r>
            <a:endParaRPr lang="de-DE" sz="2400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R5,R0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57775" y="2322680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4261703" y="3391786"/>
            <a:ext cx="6540975" cy="733648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342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345"/>
    </mc:Choice>
    <mc:Fallback>
      <p:transition spd="slow" advTm="223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86032" y="2583712"/>
            <a:ext cx="2285028" cy="1158947"/>
          </a:xfrm>
          <a:prstGeom prst="borderCallout1">
            <a:avLst>
              <a:gd name="adj1" fmla="val 92460"/>
              <a:gd name="adj2" fmla="val 100576"/>
              <a:gd name="adj3" fmla="val 89760"/>
              <a:gd name="adj4" fmla="val 109692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Der Counter startet bei 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283509" y="781214"/>
            <a:ext cx="89084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hadc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HAL_ADC_Start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	R4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,=GPIOC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R5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,#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10	</a:t>
            </a:r>
            <a:r>
              <a:rPr lang="de-DE" sz="2400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sz="2400" dirty="0">
                <a:solidFill>
                  <a:srgbClr val="3F7F5F"/>
                </a:solidFill>
                <a:latin typeface="Consolas" panose="020B0609020204030204" pitchFamily="49" charset="0"/>
              </a:rPr>
              <a:t>Geschwindigkeit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R6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,=GPIOA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R8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TIM2	</a:t>
            </a:r>
            <a:r>
              <a:rPr lang="de-DE" sz="2400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sz="2400" b="1" dirty="0" err="1">
                <a:solidFill>
                  <a:srgbClr val="3F7F5F"/>
                </a:solidFill>
                <a:latin typeface="Consolas" panose="020B0609020204030204" pitchFamily="49" charset="0"/>
              </a:rPr>
              <a:t>Timerauswahl</a:t>
            </a:r>
            <a:endParaRPr lang="de-DE" sz="2400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,#1</a:t>
            </a: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,[R8,CR1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de-DE" sz="2400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R0=1 setzt CEN auf 1</a:t>
            </a: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,[R8,CNT]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//Counter startet bei 1</a:t>
            </a:r>
          </a:p>
          <a:p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hadc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HAL_ADC_GetValue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strh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,[R8,ARR]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//AD-Wandelwert =&gt; </a:t>
            </a:r>
            <a:r>
              <a:rPr lang="de-DE" sz="2400" b="1" dirty="0" err="1">
                <a:solidFill>
                  <a:srgbClr val="3F7F5F"/>
                </a:solidFill>
                <a:latin typeface="Consolas" panose="020B0609020204030204" pitchFamily="49" charset="0"/>
              </a:rPr>
              <a:t>Autoreload</a:t>
            </a:r>
            <a:endParaRPr lang="de-DE" sz="2400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R5,R0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47290" y="3343405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4261704" y="4138410"/>
            <a:ext cx="6753626" cy="337897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79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963"/>
    </mc:Choice>
    <mc:Fallback>
      <p:transition spd="slow" advTm="209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172746" y="946299"/>
            <a:ext cx="2804369" cy="3810018"/>
          </a:xfrm>
          <a:prstGeom prst="borderCallout1">
            <a:avLst>
              <a:gd name="adj1" fmla="val 94623"/>
              <a:gd name="adj2" fmla="val 100197"/>
              <a:gd name="adj3" fmla="val 98414"/>
              <a:gd name="adj4" fmla="val 106659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In der Endlosschleife speichern wir den jeweiligen Wandelwert im </a:t>
            </a:r>
            <a:r>
              <a:rPr lang="de-DE" sz="2400" dirty="0" err="1" smtClean="0">
                <a:solidFill>
                  <a:srgbClr val="FF0000"/>
                </a:solidFill>
              </a:rPr>
              <a:t>Autoreloadregister</a:t>
            </a:r>
            <a:r>
              <a:rPr lang="de-DE" sz="2400" dirty="0" smtClean="0">
                <a:solidFill>
                  <a:srgbClr val="FF0000"/>
                </a:solidFill>
              </a:rPr>
              <a:t> (ARR). Damit legen wir fest, wie weit der Counter zählt und dann wieder bei 0 beginnt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283509" y="781214"/>
            <a:ext cx="89084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hadc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HAL_ADC_Start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	R4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,=GPIOC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R5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,#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10	</a:t>
            </a:r>
            <a:r>
              <a:rPr lang="de-DE" sz="2400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sz="2400" dirty="0">
                <a:solidFill>
                  <a:srgbClr val="3F7F5F"/>
                </a:solidFill>
                <a:latin typeface="Consolas" panose="020B0609020204030204" pitchFamily="49" charset="0"/>
              </a:rPr>
              <a:t>Geschwindigkeit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R6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,=GPIOA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R8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TIM2	</a:t>
            </a:r>
            <a:r>
              <a:rPr lang="de-DE" sz="2400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sz="2400" b="1" dirty="0" err="1">
                <a:solidFill>
                  <a:srgbClr val="3F7F5F"/>
                </a:solidFill>
                <a:latin typeface="Consolas" panose="020B0609020204030204" pitchFamily="49" charset="0"/>
              </a:rPr>
              <a:t>Timerauswahl</a:t>
            </a:r>
            <a:endParaRPr lang="de-DE" sz="2400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,#1</a:t>
            </a: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,[R8,CR1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de-DE" sz="2400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R0=1 setzt CEN auf 1</a:t>
            </a: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,[R8,CNT]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//Counter startet bei 1</a:t>
            </a:r>
          </a:p>
          <a:p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hadc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HAL_ADC_GetValue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strh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,[R8,ARR]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//AD-Wandelwert =&gt; </a:t>
            </a:r>
            <a:r>
              <a:rPr lang="de-DE" sz="2400" b="1" dirty="0" err="1">
                <a:solidFill>
                  <a:srgbClr val="3F7F5F"/>
                </a:solidFill>
                <a:latin typeface="Consolas" panose="020B0609020204030204" pitchFamily="49" charset="0"/>
              </a:rPr>
              <a:t>Autoreload</a:t>
            </a:r>
            <a:endParaRPr lang="de-DE" sz="2400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R5,R0</a:t>
            </a:r>
            <a:endParaRPr lang="de-D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57775" y="4832756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4168400" y="5595070"/>
            <a:ext cx="7807700" cy="337897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25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921"/>
    </mc:Choice>
    <mc:Fallback>
      <p:transition spd="slow" advTm="579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348658" y="3565672"/>
            <a:ext cx="2804369" cy="1676179"/>
          </a:xfrm>
          <a:prstGeom prst="borderCallout1">
            <a:avLst>
              <a:gd name="adj1" fmla="val 1376"/>
              <a:gd name="adj2" fmla="val 56975"/>
              <a:gd name="adj3" fmla="val -30990"/>
              <a:gd name="adj4" fmla="val 75190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Das Warten mit </a:t>
            </a:r>
            <a:r>
              <a:rPr lang="de-DE" sz="2400" dirty="0" err="1" smtClean="0">
                <a:solidFill>
                  <a:srgbClr val="FF0000"/>
                </a:solidFill>
              </a:rPr>
              <a:t>HAL_Delay</a:t>
            </a:r>
            <a:r>
              <a:rPr lang="de-DE" sz="2400" dirty="0" smtClean="0">
                <a:solidFill>
                  <a:srgbClr val="FF0000"/>
                </a:solidFill>
              </a:rPr>
              <a:t> wird jetzt überflüssig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283509" y="781214"/>
            <a:ext cx="890849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	</a:t>
            </a:r>
            <a:r>
              <a:rPr lang="de-DE" sz="2400" dirty="0" err="1" smtClean="0"/>
              <a:t>mov</a:t>
            </a:r>
            <a:r>
              <a:rPr lang="de-DE" sz="2400" dirty="0" smtClean="0"/>
              <a:t>	R0</a:t>
            </a:r>
            <a:r>
              <a:rPr lang="de-DE" sz="2400" dirty="0"/>
              <a:t>,#</a:t>
            </a:r>
            <a:r>
              <a:rPr lang="de-DE" sz="2400" dirty="0" smtClean="0"/>
              <a:t>0b0110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//Schritt des Schrittmotors</a:t>
            </a:r>
            <a:endParaRPr lang="de-DE" sz="2400" dirty="0"/>
          </a:p>
          <a:p>
            <a:r>
              <a:rPr lang="de-DE" sz="2400" dirty="0" smtClean="0"/>
              <a:t>	</a:t>
            </a:r>
            <a:r>
              <a:rPr lang="de-DE" sz="2400" dirty="0" err="1" smtClean="0"/>
              <a:t>strb</a:t>
            </a:r>
            <a:r>
              <a:rPr lang="de-DE" sz="2400" dirty="0" smtClean="0"/>
              <a:t> 	R0</a:t>
            </a:r>
            <a:r>
              <a:rPr lang="de-DE" sz="2400" dirty="0"/>
              <a:t>,[R4,ODR</a:t>
            </a:r>
            <a:r>
              <a:rPr lang="de-DE" sz="2400" dirty="0" smtClean="0"/>
              <a:t>]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//Ausgeben</a:t>
            </a:r>
            <a:endParaRPr lang="de-DE" sz="2400" dirty="0"/>
          </a:p>
          <a:p>
            <a:r>
              <a:rPr lang="de-DE" sz="2400" dirty="0" smtClean="0"/>
              <a:t>	//</a:t>
            </a:r>
            <a:r>
              <a:rPr lang="de-DE" sz="2400" dirty="0" err="1" smtClean="0"/>
              <a:t>lsr</a:t>
            </a:r>
            <a:r>
              <a:rPr lang="de-DE" sz="2400" dirty="0" smtClean="0"/>
              <a:t>	R0,R5,8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//Wartezeit = R5/256</a:t>
            </a:r>
            <a:endParaRPr lang="de-DE" sz="2400" dirty="0"/>
          </a:p>
          <a:p>
            <a:r>
              <a:rPr lang="de-DE" sz="2400" dirty="0" smtClean="0"/>
              <a:t>	//</a:t>
            </a:r>
            <a:r>
              <a:rPr lang="de-DE" sz="2400" dirty="0" err="1" smtClean="0"/>
              <a:t>bl</a:t>
            </a:r>
            <a:r>
              <a:rPr lang="de-DE" sz="2400" dirty="0" smtClean="0"/>
              <a:t>	</a:t>
            </a:r>
            <a:r>
              <a:rPr lang="de-DE" sz="2400" dirty="0" err="1" smtClean="0"/>
              <a:t>HAL_Delay</a:t>
            </a:r>
            <a:r>
              <a:rPr lang="de-DE" sz="2400" dirty="0" smtClean="0"/>
              <a:t>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//warten</a:t>
            </a:r>
            <a:endParaRPr lang="de-DE" sz="2400" dirty="0"/>
          </a:p>
          <a:p>
            <a:r>
              <a:rPr lang="de-DE" sz="2400" b="1" dirty="0"/>
              <a:t>warte2:</a:t>
            </a:r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ldr</a:t>
            </a:r>
            <a:r>
              <a:rPr lang="de-DE" sz="2400" b="1" dirty="0" smtClean="0"/>
              <a:t>	R0</a:t>
            </a:r>
            <a:r>
              <a:rPr lang="de-DE" sz="2400" b="1" dirty="0"/>
              <a:t>,[R8,SR</a:t>
            </a:r>
            <a:r>
              <a:rPr lang="de-DE" sz="2400" b="1" dirty="0" smtClean="0"/>
              <a:t>]  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//Statusregister abfragen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tst</a:t>
            </a:r>
            <a:r>
              <a:rPr lang="de-DE" sz="2400" b="1" dirty="0" smtClean="0"/>
              <a:t>	R0,Bit0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beq</a:t>
            </a:r>
            <a:r>
              <a:rPr lang="de-DE" sz="2400" b="1" dirty="0" smtClean="0"/>
              <a:t>	warte2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mov</a:t>
            </a:r>
            <a:r>
              <a:rPr lang="de-DE" sz="2400" b="1" dirty="0" smtClean="0"/>
              <a:t>	R0</a:t>
            </a:r>
            <a:r>
              <a:rPr lang="de-DE" sz="2400" b="1" dirty="0"/>
              <a:t>,#0</a:t>
            </a:r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strb</a:t>
            </a:r>
            <a:r>
              <a:rPr lang="de-DE" sz="2400" b="1" dirty="0" smtClean="0"/>
              <a:t>	R0</a:t>
            </a:r>
            <a:r>
              <a:rPr lang="de-DE" sz="2400" b="1" dirty="0"/>
              <a:t>,[R8,SR]</a:t>
            </a: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77521" y="898754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4070318" y="1595602"/>
            <a:ext cx="6041245" cy="722296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30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032"/>
    </mc:Choice>
    <mc:Fallback>
      <p:transition spd="slow" advTm="260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247174" y="4763385"/>
            <a:ext cx="4548110" cy="1446029"/>
          </a:xfrm>
          <a:prstGeom prst="borderCallout1">
            <a:avLst>
              <a:gd name="adj1" fmla="val 231"/>
              <a:gd name="adj2" fmla="val 61623"/>
              <a:gd name="adj3" fmla="val -19577"/>
              <a:gd name="adj4" fmla="val 66215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In der Endlosschleife fragen wir in jedem Schritt des Schrittmotors das Statusregister des </a:t>
            </a:r>
            <a:r>
              <a:rPr lang="de-DE" sz="2400" dirty="0" err="1" smtClean="0">
                <a:solidFill>
                  <a:srgbClr val="FF0000"/>
                </a:solidFill>
              </a:rPr>
              <a:t>Timers</a:t>
            </a:r>
            <a:r>
              <a:rPr lang="de-DE" sz="2400" dirty="0" smtClean="0">
                <a:solidFill>
                  <a:srgbClr val="FF0000"/>
                </a:solidFill>
              </a:rPr>
              <a:t> ab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283509" y="781214"/>
            <a:ext cx="890849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	</a:t>
            </a:r>
            <a:r>
              <a:rPr lang="de-DE" sz="2400" dirty="0" err="1" smtClean="0"/>
              <a:t>mov</a:t>
            </a:r>
            <a:r>
              <a:rPr lang="de-DE" sz="2400" dirty="0" smtClean="0"/>
              <a:t>	R0</a:t>
            </a:r>
            <a:r>
              <a:rPr lang="de-DE" sz="2400" dirty="0"/>
              <a:t>,#</a:t>
            </a:r>
            <a:r>
              <a:rPr lang="de-DE" sz="2400" dirty="0" smtClean="0"/>
              <a:t>0b0110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//Schritt des Schrittmotors</a:t>
            </a:r>
            <a:endParaRPr lang="de-DE" sz="2400" dirty="0"/>
          </a:p>
          <a:p>
            <a:r>
              <a:rPr lang="de-DE" sz="2400" dirty="0" smtClean="0"/>
              <a:t>	</a:t>
            </a:r>
            <a:r>
              <a:rPr lang="de-DE" sz="2400" dirty="0" err="1" smtClean="0"/>
              <a:t>strb</a:t>
            </a:r>
            <a:r>
              <a:rPr lang="de-DE" sz="2400" dirty="0" smtClean="0"/>
              <a:t> 	R0</a:t>
            </a:r>
            <a:r>
              <a:rPr lang="de-DE" sz="2400" dirty="0"/>
              <a:t>,[R4,ODR</a:t>
            </a:r>
            <a:r>
              <a:rPr lang="de-DE" sz="2400" dirty="0" smtClean="0"/>
              <a:t>]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//Ausgeben</a:t>
            </a:r>
            <a:endParaRPr lang="de-DE" sz="2400" dirty="0"/>
          </a:p>
          <a:p>
            <a:r>
              <a:rPr lang="de-DE" sz="2400" dirty="0" smtClean="0"/>
              <a:t>	//</a:t>
            </a:r>
            <a:r>
              <a:rPr lang="de-DE" sz="2400" dirty="0" err="1" smtClean="0"/>
              <a:t>lsr</a:t>
            </a:r>
            <a:r>
              <a:rPr lang="de-DE" sz="2400" dirty="0" smtClean="0"/>
              <a:t>	R0,R5,8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//Wartezeit = R5/256</a:t>
            </a:r>
            <a:endParaRPr lang="de-DE" sz="2400" dirty="0"/>
          </a:p>
          <a:p>
            <a:r>
              <a:rPr lang="de-DE" sz="2400" dirty="0" smtClean="0"/>
              <a:t>	//</a:t>
            </a:r>
            <a:r>
              <a:rPr lang="de-DE" sz="2400" dirty="0" err="1" smtClean="0"/>
              <a:t>bl</a:t>
            </a:r>
            <a:r>
              <a:rPr lang="de-DE" sz="2400" dirty="0" smtClean="0"/>
              <a:t>	</a:t>
            </a:r>
            <a:r>
              <a:rPr lang="de-DE" sz="2400" dirty="0" err="1" smtClean="0"/>
              <a:t>HAL_Delay</a:t>
            </a:r>
            <a:r>
              <a:rPr lang="de-DE" sz="2400" dirty="0" smtClean="0"/>
              <a:t>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//warten</a:t>
            </a:r>
            <a:endParaRPr lang="de-DE" sz="2400" dirty="0"/>
          </a:p>
          <a:p>
            <a:r>
              <a:rPr lang="de-DE" sz="2400" b="1" dirty="0"/>
              <a:t>warte2:</a:t>
            </a:r>
          </a:p>
          <a:p>
            <a:r>
              <a:rPr lang="de-DE" sz="2400" dirty="0" smtClean="0"/>
              <a:t>	</a:t>
            </a:r>
            <a:r>
              <a:rPr lang="de-DE" sz="2400" b="1" dirty="0" err="1" smtClean="0"/>
              <a:t>ldr</a:t>
            </a:r>
            <a:r>
              <a:rPr lang="de-DE" sz="2400" b="1" dirty="0" smtClean="0"/>
              <a:t>	R0</a:t>
            </a:r>
            <a:r>
              <a:rPr lang="de-DE" sz="2400" b="1" dirty="0"/>
              <a:t>,[R8,SR</a:t>
            </a:r>
            <a:r>
              <a:rPr lang="de-DE" sz="2400" b="1" dirty="0" smtClean="0"/>
              <a:t>]  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//Statusregister abfragen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tst</a:t>
            </a:r>
            <a:r>
              <a:rPr lang="de-DE" sz="2400" b="1" dirty="0" smtClean="0"/>
              <a:t>	R0,Bit0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beq</a:t>
            </a:r>
            <a:r>
              <a:rPr lang="de-DE" sz="2400" b="1" dirty="0" smtClean="0"/>
              <a:t>	warte2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mov</a:t>
            </a:r>
            <a:r>
              <a:rPr lang="de-DE" sz="2400" b="1" dirty="0" smtClean="0"/>
              <a:t>	R0</a:t>
            </a:r>
            <a:r>
              <a:rPr lang="de-DE" sz="2400" b="1" dirty="0"/>
              <a:t>,#0</a:t>
            </a:r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strb</a:t>
            </a:r>
            <a:r>
              <a:rPr lang="de-DE" sz="2400" b="1" dirty="0" smtClean="0"/>
              <a:t>	R0</a:t>
            </a:r>
            <a:r>
              <a:rPr lang="de-DE" sz="2400" b="1" dirty="0"/>
              <a:t>,[R8,SR]</a:t>
            </a: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57775" y="1930067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4261704" y="2682359"/>
            <a:ext cx="6094408" cy="337897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651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541"/>
    </mc:Choice>
    <mc:Fallback>
      <p:transition spd="slow" advTm="135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300337" y="5196072"/>
            <a:ext cx="4548110" cy="1109036"/>
          </a:xfrm>
          <a:prstGeom prst="borderCallout1">
            <a:avLst>
              <a:gd name="adj1" fmla="val 231"/>
              <a:gd name="adj2" fmla="val 61623"/>
              <a:gd name="adj3" fmla="val -19577"/>
              <a:gd name="adj4" fmla="val 66215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Bit0 ist das </a:t>
            </a:r>
            <a:r>
              <a:rPr lang="de-DE" sz="2400" dirty="0" err="1" smtClean="0">
                <a:solidFill>
                  <a:srgbClr val="FF0000"/>
                </a:solidFill>
              </a:rPr>
              <a:t>Updateinterruptflag</a:t>
            </a:r>
            <a:r>
              <a:rPr lang="de-DE" sz="2400" dirty="0" smtClean="0">
                <a:solidFill>
                  <a:srgbClr val="FF0000"/>
                </a:solidFill>
              </a:rPr>
              <a:t> (UIF)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283509" y="781214"/>
            <a:ext cx="890849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	</a:t>
            </a:r>
            <a:r>
              <a:rPr lang="de-DE" sz="2400" dirty="0" err="1" smtClean="0"/>
              <a:t>mov</a:t>
            </a:r>
            <a:r>
              <a:rPr lang="de-DE" sz="2400" dirty="0" smtClean="0"/>
              <a:t>	R0</a:t>
            </a:r>
            <a:r>
              <a:rPr lang="de-DE" sz="2400" dirty="0"/>
              <a:t>,#</a:t>
            </a:r>
            <a:r>
              <a:rPr lang="de-DE" sz="2400" dirty="0" smtClean="0"/>
              <a:t>0b0110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//Schritt des Schrittmotors</a:t>
            </a:r>
            <a:endParaRPr lang="de-DE" sz="2400" dirty="0"/>
          </a:p>
          <a:p>
            <a:r>
              <a:rPr lang="de-DE" sz="2400" dirty="0" smtClean="0"/>
              <a:t>	</a:t>
            </a:r>
            <a:r>
              <a:rPr lang="de-DE" sz="2400" dirty="0" err="1" smtClean="0"/>
              <a:t>strb</a:t>
            </a:r>
            <a:r>
              <a:rPr lang="de-DE" sz="2400" dirty="0" smtClean="0"/>
              <a:t> 	R0</a:t>
            </a:r>
            <a:r>
              <a:rPr lang="de-DE" sz="2400" dirty="0"/>
              <a:t>,[R4,ODR</a:t>
            </a:r>
            <a:r>
              <a:rPr lang="de-DE" sz="2400" dirty="0" smtClean="0"/>
              <a:t>]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//Ausgeben</a:t>
            </a:r>
            <a:endParaRPr lang="de-DE" sz="2400" dirty="0"/>
          </a:p>
          <a:p>
            <a:r>
              <a:rPr lang="de-DE" sz="2400" dirty="0" smtClean="0"/>
              <a:t>	//</a:t>
            </a:r>
            <a:r>
              <a:rPr lang="de-DE" sz="2400" dirty="0" err="1" smtClean="0"/>
              <a:t>lsr</a:t>
            </a:r>
            <a:r>
              <a:rPr lang="de-DE" sz="2400" dirty="0" smtClean="0"/>
              <a:t>	R0,R5,8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//Wartezeit = R5/256</a:t>
            </a:r>
            <a:endParaRPr lang="de-DE" sz="2400" dirty="0"/>
          </a:p>
          <a:p>
            <a:r>
              <a:rPr lang="de-DE" sz="2400" dirty="0" smtClean="0"/>
              <a:t>	//</a:t>
            </a:r>
            <a:r>
              <a:rPr lang="de-DE" sz="2400" dirty="0" err="1" smtClean="0"/>
              <a:t>bl</a:t>
            </a:r>
            <a:r>
              <a:rPr lang="de-DE" sz="2400" dirty="0" smtClean="0"/>
              <a:t>	</a:t>
            </a:r>
            <a:r>
              <a:rPr lang="de-DE" sz="2400" dirty="0" err="1" smtClean="0"/>
              <a:t>HAL_Delay</a:t>
            </a:r>
            <a:r>
              <a:rPr lang="de-DE" sz="2400" dirty="0" smtClean="0"/>
              <a:t>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//warten</a:t>
            </a:r>
            <a:endParaRPr lang="de-DE" sz="2400" dirty="0"/>
          </a:p>
          <a:p>
            <a:r>
              <a:rPr lang="de-DE" sz="2400" b="1" dirty="0"/>
              <a:t>warte2:</a:t>
            </a:r>
          </a:p>
          <a:p>
            <a:r>
              <a:rPr lang="de-DE" sz="2400" dirty="0" smtClean="0"/>
              <a:t>	</a:t>
            </a:r>
            <a:r>
              <a:rPr lang="de-DE" sz="2400" b="1" dirty="0" err="1" smtClean="0"/>
              <a:t>ldr</a:t>
            </a:r>
            <a:r>
              <a:rPr lang="de-DE" sz="2400" b="1" dirty="0" smtClean="0"/>
              <a:t>	R0</a:t>
            </a:r>
            <a:r>
              <a:rPr lang="de-DE" sz="2400" b="1" dirty="0"/>
              <a:t>,[R8,SR</a:t>
            </a:r>
            <a:r>
              <a:rPr lang="de-DE" sz="2400" b="1" dirty="0" smtClean="0"/>
              <a:t>]  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//Statusregister abfragen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tst</a:t>
            </a:r>
            <a:r>
              <a:rPr lang="de-DE" sz="2400" b="1" dirty="0" smtClean="0"/>
              <a:t>	R0,Bit0	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//Bit0 = UIF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beq</a:t>
            </a:r>
            <a:r>
              <a:rPr lang="de-DE" sz="2400" b="1" dirty="0" smtClean="0"/>
              <a:t>	warte2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mov</a:t>
            </a:r>
            <a:r>
              <a:rPr lang="de-DE" sz="2400" b="1" dirty="0" smtClean="0"/>
              <a:t>	R0</a:t>
            </a:r>
            <a:r>
              <a:rPr lang="de-DE" sz="2400" b="1" dirty="0"/>
              <a:t>,#0</a:t>
            </a:r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strb</a:t>
            </a:r>
            <a:r>
              <a:rPr lang="de-DE" sz="2400" b="1" dirty="0" smtClean="0"/>
              <a:t>	R0</a:t>
            </a:r>
            <a:r>
              <a:rPr lang="de-DE" sz="2400" b="1" dirty="0"/>
              <a:t>,[R8,SR]</a:t>
            </a: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25816" y="2355370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4229745" y="3052532"/>
            <a:ext cx="6094408" cy="337897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272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12"/>
    </mc:Choice>
    <mc:Fallback>
      <p:transition spd="slow" advTm="120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289704" y="5381254"/>
            <a:ext cx="4548110" cy="1109036"/>
          </a:xfrm>
          <a:prstGeom prst="borderCallout1">
            <a:avLst>
              <a:gd name="adj1" fmla="val 231"/>
              <a:gd name="adj2" fmla="val 61623"/>
              <a:gd name="adj3" fmla="val -19577"/>
              <a:gd name="adj4" fmla="val 66215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Solange das </a:t>
            </a:r>
            <a:r>
              <a:rPr lang="de-DE" sz="2400" dirty="0" err="1" smtClean="0">
                <a:solidFill>
                  <a:srgbClr val="FF0000"/>
                </a:solidFill>
              </a:rPr>
              <a:t>Updateinterruptflag</a:t>
            </a:r>
            <a:r>
              <a:rPr lang="de-DE" sz="2400" dirty="0" smtClean="0">
                <a:solidFill>
                  <a:srgbClr val="FF0000"/>
                </a:solidFill>
              </a:rPr>
              <a:t> (UIF) 0 ist gab es noch keinen Überlauf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283509" y="781214"/>
            <a:ext cx="890849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	</a:t>
            </a:r>
            <a:r>
              <a:rPr lang="de-DE" sz="2400" dirty="0" err="1" smtClean="0"/>
              <a:t>mov</a:t>
            </a:r>
            <a:r>
              <a:rPr lang="de-DE" sz="2400" dirty="0" smtClean="0"/>
              <a:t>	R0</a:t>
            </a:r>
            <a:r>
              <a:rPr lang="de-DE" sz="2400" dirty="0"/>
              <a:t>,#</a:t>
            </a:r>
            <a:r>
              <a:rPr lang="de-DE" sz="2400" dirty="0" smtClean="0"/>
              <a:t>0b0110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//Schritt des Schrittmotors</a:t>
            </a:r>
            <a:endParaRPr lang="de-DE" sz="2400" dirty="0"/>
          </a:p>
          <a:p>
            <a:r>
              <a:rPr lang="de-DE" sz="2400" dirty="0" smtClean="0"/>
              <a:t>	</a:t>
            </a:r>
            <a:r>
              <a:rPr lang="de-DE" sz="2400" dirty="0" err="1" smtClean="0"/>
              <a:t>strb</a:t>
            </a:r>
            <a:r>
              <a:rPr lang="de-DE" sz="2400" dirty="0" smtClean="0"/>
              <a:t> 	R0</a:t>
            </a:r>
            <a:r>
              <a:rPr lang="de-DE" sz="2400" dirty="0"/>
              <a:t>,[R4,ODR</a:t>
            </a:r>
            <a:r>
              <a:rPr lang="de-DE" sz="2400" dirty="0" smtClean="0"/>
              <a:t>]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//Ausgeben</a:t>
            </a:r>
            <a:endParaRPr lang="de-DE" sz="2400" dirty="0"/>
          </a:p>
          <a:p>
            <a:r>
              <a:rPr lang="de-DE" sz="2400" dirty="0" smtClean="0"/>
              <a:t>	//</a:t>
            </a:r>
            <a:r>
              <a:rPr lang="de-DE" sz="2400" dirty="0" err="1" smtClean="0"/>
              <a:t>lsr</a:t>
            </a:r>
            <a:r>
              <a:rPr lang="de-DE" sz="2400" dirty="0" smtClean="0"/>
              <a:t>	R0,R5,8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//Wartezeit = R5/256</a:t>
            </a:r>
            <a:endParaRPr lang="de-DE" sz="2400" dirty="0"/>
          </a:p>
          <a:p>
            <a:r>
              <a:rPr lang="de-DE" sz="2400" dirty="0" smtClean="0"/>
              <a:t>	//</a:t>
            </a:r>
            <a:r>
              <a:rPr lang="de-DE" sz="2400" dirty="0" err="1" smtClean="0"/>
              <a:t>bl</a:t>
            </a:r>
            <a:r>
              <a:rPr lang="de-DE" sz="2400" dirty="0" smtClean="0"/>
              <a:t>	</a:t>
            </a:r>
            <a:r>
              <a:rPr lang="de-DE" sz="2400" dirty="0" err="1" smtClean="0"/>
              <a:t>HAL_Delay</a:t>
            </a:r>
            <a:r>
              <a:rPr lang="de-DE" sz="2400" dirty="0" smtClean="0"/>
              <a:t>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//warten</a:t>
            </a:r>
            <a:endParaRPr lang="de-DE" sz="2400" dirty="0"/>
          </a:p>
          <a:p>
            <a:r>
              <a:rPr lang="de-DE" sz="2400" b="1" dirty="0"/>
              <a:t>warte2:</a:t>
            </a:r>
          </a:p>
          <a:p>
            <a:r>
              <a:rPr lang="de-DE" sz="2400" dirty="0" smtClean="0"/>
              <a:t>	</a:t>
            </a:r>
            <a:r>
              <a:rPr lang="de-DE" sz="2400" b="1" dirty="0" err="1" smtClean="0"/>
              <a:t>ldr</a:t>
            </a:r>
            <a:r>
              <a:rPr lang="de-DE" sz="2400" b="1" dirty="0" smtClean="0"/>
              <a:t>	R0</a:t>
            </a:r>
            <a:r>
              <a:rPr lang="de-DE" sz="2400" b="1" dirty="0"/>
              <a:t>,[R8,SR</a:t>
            </a:r>
            <a:r>
              <a:rPr lang="de-DE" sz="2400" b="1" dirty="0" smtClean="0"/>
              <a:t>]  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//Statusregister abfragen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tst</a:t>
            </a:r>
            <a:r>
              <a:rPr lang="de-DE" sz="2400" b="1" dirty="0" smtClean="0"/>
              <a:t>	R0,Bit0	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//Bit0 = UIF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beq</a:t>
            </a:r>
            <a:r>
              <a:rPr lang="de-DE" sz="2400" b="1" dirty="0" smtClean="0"/>
              <a:t>	warte2	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//!=0 =&gt; weiter warten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mov</a:t>
            </a:r>
            <a:r>
              <a:rPr lang="de-DE" sz="2400" b="1" dirty="0" smtClean="0"/>
              <a:t>	R0</a:t>
            </a:r>
            <a:r>
              <a:rPr lang="de-DE" sz="2400" b="1" dirty="0"/>
              <a:t>,#0</a:t>
            </a:r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strb</a:t>
            </a:r>
            <a:r>
              <a:rPr lang="de-DE" sz="2400" b="1" dirty="0" smtClean="0"/>
              <a:t>	R0</a:t>
            </a:r>
            <a:r>
              <a:rPr lang="de-DE" sz="2400" b="1" dirty="0"/>
              <a:t>,[R8,SR]</a:t>
            </a: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25816" y="2646694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4229745" y="3382141"/>
            <a:ext cx="6094408" cy="337897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731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338"/>
    </mc:Choice>
    <mc:Fallback>
      <p:transition spd="slow" advTm="303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999" y="982245"/>
            <a:ext cx="7136452" cy="428020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0" y="982245"/>
            <a:ext cx="457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Projekthighlights: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Schrittmotor an PC3..PC0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Multifunctionshield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Analoge Geschwindigkeitsvorgabe mit </a:t>
            </a:r>
            <a:r>
              <a:rPr lang="de-DE" sz="2400" dirty="0" err="1" smtClean="0"/>
              <a:t>Poti</a:t>
            </a:r>
            <a:endParaRPr lang="de-DE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4-stellige Geschwindigkeits-anzeige auf Siebensegment-anzeige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err="1" smtClean="0"/>
              <a:t>Interruptgesteuerte</a:t>
            </a:r>
            <a:r>
              <a:rPr lang="de-DE" sz="2400" dirty="0" smtClean="0"/>
              <a:t> Richtungsumkehr mit Taste A1</a:t>
            </a:r>
            <a:endParaRPr lang="de-DE" sz="2400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48437" y="1870800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Nach unten gekrümmter Pfeil 2"/>
          <p:cNvSpPr/>
          <p:nvPr/>
        </p:nvSpPr>
        <p:spPr>
          <a:xfrm>
            <a:off x="6738552" y="1850203"/>
            <a:ext cx="1718619" cy="711764"/>
          </a:xfrm>
          <a:prstGeom prst="curvedDownArrow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Nach unten gekrümmter Pfeil 9"/>
          <p:cNvSpPr/>
          <p:nvPr/>
        </p:nvSpPr>
        <p:spPr>
          <a:xfrm rot="10800000">
            <a:off x="6664122" y="2707764"/>
            <a:ext cx="1718619" cy="651329"/>
          </a:xfrm>
          <a:prstGeom prst="curvedDownArrow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" name="Achteck 5"/>
          <p:cNvSpPr/>
          <p:nvPr/>
        </p:nvSpPr>
        <p:spPr>
          <a:xfrm>
            <a:off x="6991804" y="2110234"/>
            <a:ext cx="1063255" cy="988828"/>
          </a:xfrm>
          <a:prstGeom prst="octagon">
            <a:avLst/>
          </a:prstGeom>
          <a:solidFill>
            <a:schemeClr val="accent1">
              <a:lumMod val="5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2400" b="1" dirty="0" smtClean="0">
                <a:solidFill>
                  <a:srgbClr val="FFFF00"/>
                </a:solidFill>
              </a:rPr>
              <a:t>Timer</a:t>
            </a:r>
            <a:endParaRPr lang="de-DE" sz="2400" b="1" dirty="0">
              <a:solidFill>
                <a:srgbClr val="FFFF00"/>
              </a:solidFill>
            </a:endParaRPr>
          </a:p>
        </p:txBody>
      </p:sp>
      <p:sp>
        <p:nvSpPr>
          <p:cNvPr id="7" name="Legende mit Linie 1 6"/>
          <p:cNvSpPr/>
          <p:nvPr/>
        </p:nvSpPr>
        <p:spPr>
          <a:xfrm>
            <a:off x="1772639" y="1312394"/>
            <a:ext cx="2919080" cy="1595679"/>
          </a:xfrm>
          <a:prstGeom prst="borderCallout1">
            <a:avLst>
              <a:gd name="adj1" fmla="val 38074"/>
              <a:gd name="adj2" fmla="val 99483"/>
              <a:gd name="adj3" fmla="val 65190"/>
              <a:gd name="adj4" fmla="val 115378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Hardwaretimer</a:t>
            </a:r>
            <a:r>
              <a:rPr lang="de-DE" sz="2400" dirty="0" smtClean="0">
                <a:solidFill>
                  <a:srgbClr val="FF0000"/>
                </a:solidFill>
              </a:rPr>
              <a:t> für die Geschwindigkeits-einstellung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13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655"/>
    </mc:Choice>
    <mc:Fallback>
      <p:transition spd="slow" advTm="436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289704" y="5381254"/>
            <a:ext cx="4548110" cy="1109036"/>
          </a:xfrm>
          <a:prstGeom prst="borderCallout1">
            <a:avLst>
              <a:gd name="adj1" fmla="val 231"/>
              <a:gd name="adj2" fmla="val 61623"/>
              <a:gd name="adj3" fmla="val -19577"/>
              <a:gd name="adj4" fmla="val 66215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Nach jedem Überlauf muss das UIF wieder zurückgesetzt werden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283509" y="781214"/>
            <a:ext cx="890849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	</a:t>
            </a:r>
            <a:r>
              <a:rPr lang="de-DE" sz="2400" dirty="0" err="1" smtClean="0"/>
              <a:t>mov</a:t>
            </a:r>
            <a:r>
              <a:rPr lang="de-DE" sz="2400" dirty="0" smtClean="0"/>
              <a:t>	R0</a:t>
            </a:r>
            <a:r>
              <a:rPr lang="de-DE" sz="2400" dirty="0"/>
              <a:t>,#</a:t>
            </a:r>
            <a:r>
              <a:rPr lang="de-DE" sz="2400" dirty="0" smtClean="0"/>
              <a:t>0b0110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//Schritt des Schrittmotors</a:t>
            </a:r>
            <a:endParaRPr lang="de-DE" sz="2400" dirty="0"/>
          </a:p>
          <a:p>
            <a:r>
              <a:rPr lang="de-DE" sz="2400" dirty="0" smtClean="0"/>
              <a:t>	</a:t>
            </a:r>
            <a:r>
              <a:rPr lang="de-DE" sz="2400" dirty="0" err="1" smtClean="0"/>
              <a:t>strb</a:t>
            </a:r>
            <a:r>
              <a:rPr lang="de-DE" sz="2400" dirty="0" smtClean="0"/>
              <a:t> 	R0</a:t>
            </a:r>
            <a:r>
              <a:rPr lang="de-DE" sz="2400" dirty="0"/>
              <a:t>,[R4,ODR</a:t>
            </a:r>
            <a:r>
              <a:rPr lang="de-DE" sz="2400" dirty="0" smtClean="0"/>
              <a:t>]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//Ausgeben</a:t>
            </a:r>
            <a:endParaRPr lang="de-DE" sz="2400" dirty="0"/>
          </a:p>
          <a:p>
            <a:r>
              <a:rPr lang="de-DE" sz="2400" dirty="0" smtClean="0"/>
              <a:t>	//</a:t>
            </a:r>
            <a:r>
              <a:rPr lang="de-DE" sz="2400" dirty="0" err="1" smtClean="0"/>
              <a:t>lsr</a:t>
            </a:r>
            <a:r>
              <a:rPr lang="de-DE" sz="2400" dirty="0" smtClean="0"/>
              <a:t>	R0,R5,8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//Wartezeit = R5/256</a:t>
            </a:r>
            <a:endParaRPr lang="de-DE" sz="2400" dirty="0"/>
          </a:p>
          <a:p>
            <a:r>
              <a:rPr lang="de-DE" sz="2400" dirty="0" smtClean="0"/>
              <a:t>	//</a:t>
            </a:r>
            <a:r>
              <a:rPr lang="de-DE" sz="2400" dirty="0" err="1" smtClean="0"/>
              <a:t>bl</a:t>
            </a:r>
            <a:r>
              <a:rPr lang="de-DE" sz="2400" dirty="0" smtClean="0"/>
              <a:t>	</a:t>
            </a:r>
            <a:r>
              <a:rPr lang="de-DE" sz="2400" dirty="0" err="1" smtClean="0"/>
              <a:t>HAL_Delay</a:t>
            </a:r>
            <a:r>
              <a:rPr lang="de-DE" sz="2400" dirty="0" smtClean="0"/>
              <a:t>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//warten</a:t>
            </a:r>
            <a:endParaRPr lang="de-DE" sz="2400" dirty="0"/>
          </a:p>
          <a:p>
            <a:r>
              <a:rPr lang="de-DE" sz="2400" b="1" dirty="0"/>
              <a:t>warte2:</a:t>
            </a:r>
          </a:p>
          <a:p>
            <a:r>
              <a:rPr lang="de-DE" sz="2400" dirty="0" smtClean="0"/>
              <a:t>	</a:t>
            </a:r>
            <a:r>
              <a:rPr lang="de-DE" sz="2400" b="1" dirty="0" err="1" smtClean="0"/>
              <a:t>ldr</a:t>
            </a:r>
            <a:r>
              <a:rPr lang="de-DE" sz="2400" b="1" dirty="0" smtClean="0"/>
              <a:t>	R0</a:t>
            </a:r>
            <a:r>
              <a:rPr lang="de-DE" sz="2400" b="1" dirty="0"/>
              <a:t>,[R8,SR</a:t>
            </a:r>
            <a:r>
              <a:rPr lang="de-DE" sz="2400" b="1" dirty="0" smtClean="0"/>
              <a:t>]  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//Statusregister abfragen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tst</a:t>
            </a:r>
            <a:r>
              <a:rPr lang="de-DE" sz="2400" b="1" dirty="0" smtClean="0"/>
              <a:t>	R0,Bit0	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//Bit0 = UIF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beq</a:t>
            </a:r>
            <a:r>
              <a:rPr lang="de-DE" sz="2400" b="1" dirty="0" smtClean="0"/>
              <a:t>	warte2	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//!=0 =&gt; weiter warten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mov</a:t>
            </a:r>
            <a:r>
              <a:rPr lang="de-DE" sz="2400" b="1" dirty="0" smtClean="0"/>
              <a:t>	R0</a:t>
            </a:r>
            <a:r>
              <a:rPr lang="de-DE" sz="2400" b="1" dirty="0"/>
              <a:t>,#</a:t>
            </a:r>
            <a:r>
              <a:rPr lang="de-DE" sz="2400" b="1" dirty="0" smtClean="0"/>
              <a:t>0	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//UIF zurücksetzen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strb</a:t>
            </a:r>
            <a:r>
              <a:rPr lang="de-DE" sz="2400" b="1" dirty="0" smtClean="0"/>
              <a:t>	R0</a:t>
            </a:r>
            <a:r>
              <a:rPr lang="de-DE" sz="2400" b="1" dirty="0"/>
              <a:t>,[R8,SR]</a:t>
            </a: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25816" y="2646694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4229745" y="3752434"/>
            <a:ext cx="6094408" cy="734506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035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167"/>
    </mc:Choice>
    <mc:Fallback>
      <p:transition spd="slow" advTm="231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0" y="781214"/>
            <a:ext cx="2690037" cy="2908284"/>
          </a:xfrm>
          <a:prstGeom prst="borderCallout1">
            <a:avLst>
              <a:gd name="adj1" fmla="val 100039"/>
              <a:gd name="adj2" fmla="val 73876"/>
              <a:gd name="adj3" fmla="val 114962"/>
              <a:gd name="adj4" fmla="val 89140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Beachte: Alle Labels müssen unterschiedlich sein: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z.B. warte1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warte2 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Usw.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283509" y="781214"/>
            <a:ext cx="890849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	</a:t>
            </a:r>
            <a:r>
              <a:rPr lang="de-DE" sz="2400" dirty="0" err="1" smtClean="0"/>
              <a:t>mov</a:t>
            </a:r>
            <a:r>
              <a:rPr lang="de-DE" sz="2400" dirty="0" smtClean="0"/>
              <a:t>	R0</a:t>
            </a:r>
            <a:r>
              <a:rPr lang="de-DE" sz="2400" dirty="0"/>
              <a:t>,#</a:t>
            </a:r>
            <a:r>
              <a:rPr lang="de-DE" sz="2400" dirty="0" smtClean="0"/>
              <a:t>0b0110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//Schritt des Schrittmotors</a:t>
            </a:r>
            <a:endParaRPr lang="de-DE" sz="2400" dirty="0"/>
          </a:p>
          <a:p>
            <a:r>
              <a:rPr lang="de-DE" sz="2400" dirty="0" smtClean="0"/>
              <a:t>	</a:t>
            </a:r>
            <a:r>
              <a:rPr lang="de-DE" sz="2400" dirty="0" err="1" smtClean="0"/>
              <a:t>strb</a:t>
            </a:r>
            <a:r>
              <a:rPr lang="de-DE" sz="2400" dirty="0" smtClean="0"/>
              <a:t> 	R0</a:t>
            </a:r>
            <a:r>
              <a:rPr lang="de-DE" sz="2400" dirty="0"/>
              <a:t>,[R4,ODR</a:t>
            </a:r>
            <a:r>
              <a:rPr lang="de-DE" sz="2400" dirty="0" smtClean="0"/>
              <a:t>]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//Ausgeben</a:t>
            </a:r>
            <a:endParaRPr lang="de-DE" sz="2400" dirty="0"/>
          </a:p>
          <a:p>
            <a:r>
              <a:rPr lang="de-DE" sz="2400" dirty="0" smtClean="0"/>
              <a:t>	//</a:t>
            </a:r>
            <a:r>
              <a:rPr lang="de-DE" sz="2400" dirty="0" err="1" smtClean="0"/>
              <a:t>lsr</a:t>
            </a:r>
            <a:r>
              <a:rPr lang="de-DE" sz="2400" dirty="0" smtClean="0"/>
              <a:t>	R0,R5,8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//Wartezeit = R5/256</a:t>
            </a:r>
            <a:endParaRPr lang="de-DE" sz="2400" dirty="0"/>
          </a:p>
          <a:p>
            <a:r>
              <a:rPr lang="de-DE" sz="2400" dirty="0" smtClean="0"/>
              <a:t>	//</a:t>
            </a:r>
            <a:r>
              <a:rPr lang="de-DE" sz="2400" dirty="0" err="1" smtClean="0"/>
              <a:t>bl</a:t>
            </a:r>
            <a:r>
              <a:rPr lang="de-DE" sz="2400" dirty="0" smtClean="0"/>
              <a:t>	</a:t>
            </a:r>
            <a:r>
              <a:rPr lang="de-DE" sz="2400" dirty="0" err="1" smtClean="0"/>
              <a:t>HAL_Delay</a:t>
            </a:r>
            <a:r>
              <a:rPr lang="de-DE" sz="2400" dirty="0" smtClean="0"/>
              <a:t>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//warten</a:t>
            </a:r>
            <a:endParaRPr lang="de-DE" sz="2400" dirty="0"/>
          </a:p>
          <a:p>
            <a:r>
              <a:rPr lang="de-DE" sz="2400" b="1" dirty="0"/>
              <a:t>warte2:</a:t>
            </a:r>
          </a:p>
          <a:p>
            <a:r>
              <a:rPr lang="de-DE" sz="2400" dirty="0" smtClean="0"/>
              <a:t>	</a:t>
            </a:r>
            <a:r>
              <a:rPr lang="de-DE" sz="2400" b="1" dirty="0" err="1" smtClean="0"/>
              <a:t>ldr</a:t>
            </a:r>
            <a:r>
              <a:rPr lang="de-DE" sz="2400" b="1" dirty="0" smtClean="0"/>
              <a:t>	R0</a:t>
            </a:r>
            <a:r>
              <a:rPr lang="de-DE" sz="2400" b="1" dirty="0"/>
              <a:t>,[R8,SR</a:t>
            </a:r>
            <a:r>
              <a:rPr lang="de-DE" sz="2400" b="1" dirty="0" smtClean="0"/>
              <a:t>]  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//Statusregister abfragen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tst</a:t>
            </a:r>
            <a:r>
              <a:rPr lang="de-DE" sz="2400" b="1" dirty="0" smtClean="0"/>
              <a:t>	R0,Bit0	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//Bit0 = UIF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beq</a:t>
            </a:r>
            <a:r>
              <a:rPr lang="de-DE" sz="2400" b="1" dirty="0" smtClean="0"/>
              <a:t>	warte2	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//!=0 =&gt; weiter warten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mov</a:t>
            </a:r>
            <a:r>
              <a:rPr lang="de-DE" sz="2400" b="1" dirty="0" smtClean="0"/>
              <a:t>	R0</a:t>
            </a:r>
            <a:r>
              <a:rPr lang="de-DE" sz="2400" b="1" dirty="0"/>
              <a:t>,#</a:t>
            </a:r>
            <a:r>
              <a:rPr lang="de-DE" sz="2400" b="1" dirty="0" smtClean="0"/>
              <a:t>0		</a:t>
            </a: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//UIF zurücksetzen</a:t>
            </a:r>
            <a:endParaRPr lang="de-DE" sz="2400" b="1" dirty="0"/>
          </a:p>
          <a:p>
            <a:r>
              <a:rPr lang="de-DE" sz="2400" b="1" dirty="0" smtClean="0"/>
              <a:t>	</a:t>
            </a:r>
            <a:r>
              <a:rPr lang="de-DE" sz="2400" b="1" dirty="0" err="1" smtClean="0"/>
              <a:t>strb</a:t>
            </a:r>
            <a:r>
              <a:rPr lang="de-DE" sz="2400" b="1" dirty="0" smtClean="0"/>
              <a:t>	R0</a:t>
            </a:r>
            <a:r>
              <a:rPr lang="de-DE" sz="2400" b="1" dirty="0"/>
              <a:t>,[R8,SR</a:t>
            </a:r>
            <a:r>
              <a:rPr lang="de-DE" sz="2400" b="1" dirty="0" smtClean="0"/>
              <a:t>]</a:t>
            </a:r>
          </a:p>
          <a:p>
            <a:endParaRPr lang="de-DE" sz="2400" b="1" dirty="0"/>
          </a:p>
          <a:p>
            <a:r>
              <a:rPr lang="de-DE" sz="2400" b="1" dirty="0" smtClean="0"/>
              <a:t>		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//Nächster Schritt genauso </a:t>
            </a:r>
            <a:endParaRPr lang="de-DE" sz="2400" dirty="0"/>
          </a:p>
          <a:p>
            <a:endParaRPr lang="de-DE" sz="2400" b="1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77521" y="4200247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4320299" y="4740430"/>
            <a:ext cx="6094408" cy="734506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58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809"/>
    </mc:Choice>
    <mc:Fallback>
      <p:transition spd="slow" advTm="58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28124" y="2991589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Legende mit Linie 1 6"/>
          <p:cNvSpPr/>
          <p:nvPr/>
        </p:nvSpPr>
        <p:spPr>
          <a:xfrm>
            <a:off x="809044" y="1865786"/>
            <a:ext cx="2919080" cy="1595679"/>
          </a:xfrm>
          <a:prstGeom prst="borderCallout1">
            <a:avLst>
              <a:gd name="adj1" fmla="val 38074"/>
              <a:gd name="adj2" fmla="val 99483"/>
              <a:gd name="adj3" fmla="val 65190"/>
              <a:gd name="adj4" fmla="val 115378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Der Mikrocontroller hat viele Timer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9737" y="472042"/>
            <a:ext cx="5631290" cy="6300898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5758249" y="3591697"/>
            <a:ext cx="906162" cy="1795849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938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706"/>
    </mc:Choice>
    <mc:Fallback>
      <p:transition spd="slow" advTm="227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809044" y="1865786"/>
            <a:ext cx="2919080" cy="1595679"/>
          </a:xfrm>
          <a:prstGeom prst="borderCallout1">
            <a:avLst>
              <a:gd name="adj1" fmla="val 38074"/>
              <a:gd name="adj2" fmla="val 99483"/>
              <a:gd name="adj3" fmla="val 94509"/>
              <a:gd name="adj4" fmla="val 145610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Mit vielen </a:t>
            </a:r>
            <a:r>
              <a:rPr lang="de-DE" sz="2400" dirty="0">
                <a:solidFill>
                  <a:srgbClr val="FF0000"/>
                </a:solidFill>
              </a:rPr>
              <a:t>E</a:t>
            </a:r>
            <a:r>
              <a:rPr lang="de-DE" sz="2400" dirty="0" smtClean="0">
                <a:solidFill>
                  <a:srgbClr val="FF0000"/>
                </a:solidFill>
              </a:rPr>
              <a:t>instellungen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737" y="472042"/>
            <a:ext cx="5631290" cy="6300898"/>
          </a:xfrm>
          <a:prstGeom prst="rect">
            <a:avLst/>
          </a:prstGeom>
        </p:spPr>
      </p:pic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89091" y="3037381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6966562" y="1083303"/>
            <a:ext cx="4080666" cy="5774697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463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86"/>
    </mc:Choice>
    <mc:Fallback>
      <p:transition spd="slow" advTm="94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809044" y="1865786"/>
            <a:ext cx="2919080" cy="1595679"/>
          </a:xfrm>
          <a:prstGeom prst="borderCallout1">
            <a:avLst>
              <a:gd name="adj1" fmla="val 38074"/>
              <a:gd name="adj2" fmla="val 99483"/>
              <a:gd name="adj3" fmla="val 61859"/>
              <a:gd name="adj4" fmla="val 113557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Wir aktivieren Timer TIM2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737" y="472042"/>
            <a:ext cx="5631290" cy="6300898"/>
          </a:xfrm>
          <a:prstGeom prst="rect">
            <a:avLst/>
          </a:prstGeom>
        </p:spPr>
      </p:pic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87612" y="2760934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5758249" y="3591698"/>
            <a:ext cx="906162" cy="246656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079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40"/>
    </mc:Choice>
    <mc:Fallback>
      <p:transition spd="slow" advTm="5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2148747" y="1240585"/>
            <a:ext cx="2919080" cy="1595679"/>
          </a:xfrm>
          <a:prstGeom prst="borderCallout1">
            <a:avLst>
              <a:gd name="adj1" fmla="val 38074"/>
              <a:gd name="adj2" fmla="val 99483"/>
              <a:gd name="adj3" fmla="val 61859"/>
              <a:gd name="adj4" fmla="val 113557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Mit Taktquelle: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Internal </a:t>
            </a:r>
            <a:r>
              <a:rPr lang="de-DE" sz="2400" dirty="0" err="1" smtClean="0">
                <a:solidFill>
                  <a:srgbClr val="FF0000"/>
                </a:solidFill>
              </a:rPr>
              <a:t>Clock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737" y="472042"/>
            <a:ext cx="5631290" cy="6300898"/>
          </a:xfrm>
          <a:prstGeom prst="rect">
            <a:avLst/>
          </a:prstGeom>
        </p:spPr>
      </p:pic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19737" y="1548822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7172378" y="2302352"/>
            <a:ext cx="3415185" cy="270728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692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149"/>
    </mc:Choice>
    <mc:Fallback>
      <p:transition spd="slow" advTm="161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2148747" y="1240585"/>
            <a:ext cx="2919080" cy="1595679"/>
          </a:xfrm>
          <a:prstGeom prst="borderCallout1">
            <a:avLst>
              <a:gd name="adj1" fmla="val 38074"/>
              <a:gd name="adj2" fmla="val 99483"/>
              <a:gd name="adj3" fmla="val 61859"/>
              <a:gd name="adj4" fmla="val 113557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Alles andere bleibt </a:t>
            </a:r>
            <a:r>
              <a:rPr lang="de-DE" sz="2400" dirty="0" err="1" smtClean="0">
                <a:solidFill>
                  <a:srgbClr val="FF0000"/>
                </a:solidFill>
              </a:rPr>
              <a:t>disabled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737" y="472042"/>
            <a:ext cx="5631290" cy="6300898"/>
          </a:xfrm>
          <a:prstGeom prst="rect">
            <a:avLst/>
          </a:prstGeom>
        </p:spPr>
      </p:pic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19737" y="1548822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6978321" y="1645940"/>
            <a:ext cx="3749929" cy="1458768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207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94"/>
    </mc:Choice>
    <mc:Fallback>
      <p:transition spd="slow" advTm="36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2201910" y="3749869"/>
            <a:ext cx="2919080" cy="1595679"/>
          </a:xfrm>
          <a:prstGeom prst="borderCallout1">
            <a:avLst>
              <a:gd name="adj1" fmla="val 38074"/>
              <a:gd name="adj2" fmla="val 99483"/>
              <a:gd name="adj3" fmla="val 61859"/>
              <a:gd name="adj4" fmla="val 113557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Der </a:t>
            </a:r>
            <a:r>
              <a:rPr lang="de-DE" sz="2400" dirty="0" err="1" smtClean="0">
                <a:solidFill>
                  <a:srgbClr val="FF0000"/>
                </a:solidFill>
              </a:rPr>
              <a:t>Zähltakt</a:t>
            </a:r>
            <a:r>
              <a:rPr lang="de-DE" sz="2400" dirty="0" smtClean="0">
                <a:solidFill>
                  <a:srgbClr val="FF0000"/>
                </a:solidFill>
              </a:rPr>
              <a:t> wird mit dem </a:t>
            </a:r>
            <a:r>
              <a:rPr lang="de-DE" sz="2400" dirty="0" err="1" smtClean="0">
                <a:solidFill>
                  <a:srgbClr val="FF0000"/>
                </a:solidFill>
              </a:rPr>
              <a:t>Prescalerwert</a:t>
            </a:r>
            <a:r>
              <a:rPr lang="de-DE" sz="2400" dirty="0" smtClean="0">
                <a:solidFill>
                  <a:srgbClr val="FF0000"/>
                </a:solidFill>
              </a:rPr>
              <a:t> 319 auf 10 µs </a:t>
            </a:r>
            <a:r>
              <a:rPr lang="de-DE" sz="2400" dirty="0" err="1" smtClean="0">
                <a:solidFill>
                  <a:srgbClr val="FF0000"/>
                </a:solidFill>
              </a:rPr>
              <a:t>eingesstellt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737" y="472042"/>
            <a:ext cx="5631290" cy="6300898"/>
          </a:xfrm>
          <a:prstGeom prst="rect">
            <a:avLst/>
          </a:prstGeom>
        </p:spPr>
      </p:pic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19737" y="4337891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7539139" y="5034255"/>
            <a:ext cx="1998266" cy="311293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06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836"/>
    </mc:Choice>
    <mc:Fallback>
      <p:transition spd="slow" advTm="258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-33174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7" name="Legende mit Linie 1 6"/>
          <p:cNvSpPr/>
          <p:nvPr/>
        </p:nvSpPr>
        <p:spPr>
          <a:xfrm>
            <a:off x="2201910" y="3749869"/>
            <a:ext cx="2919080" cy="1595679"/>
          </a:xfrm>
          <a:prstGeom prst="borderCallout1">
            <a:avLst>
              <a:gd name="adj1" fmla="val 38074"/>
              <a:gd name="adj2" fmla="val 99483"/>
              <a:gd name="adj3" fmla="val 61859"/>
              <a:gd name="adj4" fmla="val 113557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Hinter Counter </a:t>
            </a:r>
            <a:r>
              <a:rPr lang="de-DE" sz="2400" dirty="0" err="1" smtClean="0">
                <a:solidFill>
                  <a:srgbClr val="FF0000"/>
                </a:solidFill>
              </a:rPr>
              <a:t>Period</a:t>
            </a:r>
            <a:r>
              <a:rPr lang="de-DE" sz="2400" dirty="0" smtClean="0">
                <a:solidFill>
                  <a:srgbClr val="FF0000"/>
                </a:solidFill>
              </a:rPr>
              <a:t> verbirgt sich der </a:t>
            </a:r>
            <a:r>
              <a:rPr lang="de-DE" sz="2400" dirty="0" err="1" smtClean="0">
                <a:solidFill>
                  <a:srgbClr val="FF0000"/>
                </a:solidFill>
              </a:rPr>
              <a:t>Autoreloadwert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737" y="472042"/>
            <a:ext cx="5631290" cy="6300898"/>
          </a:xfrm>
          <a:prstGeom prst="rect">
            <a:avLst/>
          </a:prstGeom>
        </p:spPr>
      </p:pic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70611" y="4757811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7620206" y="5511341"/>
            <a:ext cx="2214910" cy="240874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657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627"/>
    </mc:Choice>
    <mc:Fallback>
      <p:transition spd="slow" advTm="206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</Words>
  <Application>Microsoft Office PowerPoint</Application>
  <PresentationFormat>Breitbild</PresentationFormat>
  <Paragraphs>175</Paragraphs>
  <Slides>21</Slides>
  <Notes>0</Notes>
  <HiddenSlides>0</HiddenSlides>
  <MMClips>21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Consolas</vt:lpstr>
      <vt:lpstr>Office Theme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Ports konfigurieren</dc:title>
  <dc:creator>Jörg Sturm</dc:creator>
  <cp:lastModifiedBy>Jörg Sturm</cp:lastModifiedBy>
  <cp:revision>68</cp:revision>
  <dcterms:created xsi:type="dcterms:W3CDTF">2021-01-21T20:31:51Z</dcterms:created>
  <dcterms:modified xsi:type="dcterms:W3CDTF">2021-02-19T14:16:22Z</dcterms:modified>
</cp:coreProperties>
</file>